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20"/>
  </p:notesMasterIdLst>
  <p:sldIdLst>
    <p:sldId id="256" r:id="rId2"/>
    <p:sldId id="257" r:id="rId3"/>
    <p:sldId id="260" r:id="rId4"/>
    <p:sldId id="259" r:id="rId5"/>
    <p:sldId id="262" r:id="rId6"/>
    <p:sldId id="271" r:id="rId7"/>
    <p:sldId id="264" r:id="rId8"/>
    <p:sldId id="265" r:id="rId9"/>
    <p:sldId id="266" r:id="rId10"/>
    <p:sldId id="267" r:id="rId11"/>
    <p:sldId id="268" r:id="rId12"/>
    <p:sldId id="272" r:id="rId13"/>
    <p:sldId id="273" r:id="rId14"/>
    <p:sldId id="274" r:id="rId15"/>
    <p:sldId id="275" r:id="rId16"/>
    <p:sldId id="276" r:id="rId17"/>
    <p:sldId id="277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2342"/>
  </p:normalViewPr>
  <p:slideViewPr>
    <p:cSldViewPr snapToGrid="0" snapToObjects="1">
      <p:cViewPr varScale="1">
        <p:scale>
          <a:sx n="79" d="100"/>
          <a:sy n="79" d="100"/>
        </p:scale>
        <p:origin x="1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06FF3-297F-C244-9895-0EACB523708A}" type="datetimeFigureOut">
              <a:rPr lang="en-CA" smtClean="0"/>
              <a:t>2020-06-02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C72F7-69F2-294F-9D83-7283C2DA75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1245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84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4686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97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0149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2386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92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238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843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8679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276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18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3277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537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02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73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779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C72F7-69F2-294F-9D83-7283C2DA75E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213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6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7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4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5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7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2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1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9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6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4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942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bi.ac.uk/training/online/course/pfam-database-creating-protein-families/what-are-profile-hidden-markov-models-hmms" TargetMode="External"/><Relationship Id="rId3" Type="http://schemas.openxmlformats.org/officeDocument/2006/relationships/hyperlink" Target="https://doi.org/10.1093/nar/gky995" TargetMode="External"/><Relationship Id="rId7" Type="http://schemas.openxmlformats.org/officeDocument/2006/relationships/hyperlink" Target="https://www.ebi.ac.uk/training/online/course/pfam-database-creating-protein-families/modelling-pfam" TargetMode="External"/><Relationship Id="rId12" Type="http://schemas.openxmlformats.org/officeDocument/2006/relationships/hyperlink" Target="https://doi.org/10.1093/nar/gks126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bi.ac.uk/training/online/course/what-pfam" TargetMode="External"/><Relationship Id="rId11" Type="http://schemas.openxmlformats.org/officeDocument/2006/relationships/hyperlink" Target="https://doi.org/10.1093/nar/26.1.320" TargetMode="External"/><Relationship Id="rId5" Type="http://schemas.openxmlformats.org/officeDocument/2006/relationships/hyperlink" Target="https://www.ebi.ac.uk/training/online/course/introduction-protein-classification-ebi/protein-classification/what-are-protein-families" TargetMode="External"/><Relationship Id="rId10" Type="http://schemas.openxmlformats.org/officeDocument/2006/relationships/hyperlink" Target="https://doi.org/10.1093/nar/gky448" TargetMode="External"/><Relationship Id="rId4" Type="http://schemas.openxmlformats.org/officeDocument/2006/relationships/hyperlink" Target="https://www.ebi.ac.uk/training/online/course/introduction-protein-classification-ebi/protein-classification/family-and-domain-based-protei" TargetMode="External"/><Relationship Id="rId9" Type="http://schemas.openxmlformats.org/officeDocument/2006/relationships/hyperlink" Target="https://doi.org/10.1093/nar/gkm96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.kahoot.it/share/pfam/b0b59e20-370a-4a64-92ed-a23056eb9675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DAB5A-ED1D-EA46-8E48-B4F8CAE16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CA" sz="4400" b="1" dirty="0"/>
              <a:t>Pfam: a protein family database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C5F65-6213-7B42-8FF6-144F85E89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>
            <a:normAutofit/>
          </a:bodyPr>
          <a:lstStyle/>
          <a:p>
            <a:pPr algn="ctr"/>
            <a:r>
              <a:rPr lang="en-CA" sz="3200"/>
              <a:t>Bushra Haque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68187-FE38-A74C-81B4-27A9263B5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35" y="3246120"/>
            <a:ext cx="8953167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2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D401C-02F7-2A4D-A0B2-C3CD12168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5" t="25913" r="1782" b="6667"/>
          <a:stretch/>
        </p:blipFill>
        <p:spPr>
          <a:xfrm>
            <a:off x="431319" y="1466491"/>
            <a:ext cx="10521487" cy="5391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D5FD18-1C4D-BB49-ACAD-DF48A83E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23" t="20126" r="12317" b="75512"/>
          <a:stretch/>
        </p:blipFill>
        <p:spPr>
          <a:xfrm>
            <a:off x="414074" y="621101"/>
            <a:ext cx="2053082" cy="827602"/>
          </a:xfrm>
          <a:prstGeom prst="round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A84E2A-CE53-2E45-B394-60EC58A91FB6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406223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81FAA8-255E-0448-9D0E-EA67F8479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88" t="23648" r="21907" b="71815"/>
          <a:stretch/>
        </p:blipFill>
        <p:spPr>
          <a:xfrm>
            <a:off x="379561" y="672860"/>
            <a:ext cx="2625162" cy="966159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280F51-0596-7B46-B1D0-1705F25AD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8" t="29183" r="838" b="17735"/>
          <a:stretch/>
        </p:blipFill>
        <p:spPr>
          <a:xfrm>
            <a:off x="379560" y="1708030"/>
            <a:ext cx="10852031" cy="43203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0D07A8-77F4-964A-B35D-BBC12CAF2FBD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68697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DE05-4DFF-BF4A-83D8-4F184B5863F7}"/>
              </a:ext>
            </a:extLst>
          </p:cNvPr>
          <p:cNvSpPr txBox="1">
            <a:spLocks/>
          </p:cNvSpPr>
          <p:nvPr/>
        </p:nvSpPr>
        <p:spPr>
          <a:xfrm>
            <a:off x="322398" y="-120770"/>
            <a:ext cx="12893269" cy="1428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4800" dirty="0">
                <a:solidFill>
                  <a:schemeClr val="accent1"/>
                </a:solidFill>
              </a:rPr>
              <a:t>Searching &amp; Visualizing Structures 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32585-916A-3E4D-AA42-4E02B862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7" y="1303547"/>
            <a:ext cx="10561781" cy="521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5902DA-22E8-CD45-842E-D48AD1059BC9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265161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93FD35-0A1F-1649-84AE-2429490C0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211" y="904575"/>
            <a:ext cx="8229600" cy="5359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B7E12B-EC43-2F48-86EF-DA875A8FD3D7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290921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4CB5-DE52-B94B-ADAF-9F554EB2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OBTAINING ALIGNMENT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A0D7-B26E-1A49-B8AB-2BBD952AA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7" y="2370277"/>
            <a:ext cx="7665660" cy="39097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CA" sz="2400" dirty="0"/>
              <a:t>Viewing, formatting and downloading sequence alignments from ‘alignment’ tab 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CA" sz="2400" dirty="0"/>
              <a:t>Download raw HMM profile from ‘curation &amp; model’ tab 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CA" sz="2400" dirty="0"/>
              <a:t>Retrieve sequence of a particular species from ‘species’ tab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50BA8-ABA5-B542-8BEA-4D61B590A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098" y="2006958"/>
            <a:ext cx="3252381" cy="4393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6FDBDF-45A7-0848-B90D-C520DBCC6B46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292120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EC34-78F3-3645-82B6-26829CB5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IMPORTANCE OF PFAM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2BDB-1071-6E4F-A620-B44D0B508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22" y="1938956"/>
            <a:ext cx="11029615" cy="3678303"/>
          </a:xfrm>
        </p:spPr>
        <p:txBody>
          <a:bodyPr>
            <a:normAutofit/>
          </a:bodyPr>
          <a:lstStyle/>
          <a:p>
            <a:r>
              <a:rPr lang="en-CA" sz="2400" dirty="0"/>
              <a:t>Our ability to generate sequence data exceeds the rate at which we can characterize sequences through experiments </a:t>
            </a:r>
          </a:p>
          <a:p>
            <a:r>
              <a:rPr lang="en-CA" sz="2400" dirty="0"/>
              <a:t>Computation methods are needed to identify regions of similarity between sequences </a:t>
            </a:r>
          </a:p>
          <a:p>
            <a:r>
              <a:rPr lang="en-CA" sz="2400" dirty="0"/>
              <a:t>Contains a wide variety of tools and resources </a:t>
            </a:r>
          </a:p>
          <a:p>
            <a:r>
              <a:rPr lang="en-CA" sz="2400" dirty="0"/>
              <a:t>Serves as a platform for researchers in the scientific community to collaborate </a:t>
            </a:r>
          </a:p>
        </p:txBody>
      </p:sp>
    </p:spTree>
    <p:extLst>
      <p:ext uri="{BB962C8B-B14F-4D97-AF65-F5344CB8AC3E}">
        <p14:creationId xmlns:p14="http://schemas.microsoft.com/office/powerpoint/2010/main" val="379630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7A1B-E013-604D-82FD-1DF1F2E9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DF304-2C20-9E47-B770-9CA53F3D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30" y="1970634"/>
            <a:ext cx="11932170" cy="4677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El-</a:t>
            </a:r>
            <a:r>
              <a:rPr lang="en-CA" sz="1200" dirty="0" err="1">
                <a:solidFill>
                  <a:schemeClr val="tx1"/>
                </a:solidFill>
              </a:rPr>
              <a:t>Gebali</a:t>
            </a:r>
            <a:r>
              <a:rPr lang="en-CA" sz="1200" dirty="0">
                <a:solidFill>
                  <a:schemeClr val="tx1"/>
                </a:solidFill>
              </a:rPr>
              <a:t>, S., Mistry, J., Bateman, A., Eddy, S. R., </a:t>
            </a:r>
            <a:r>
              <a:rPr lang="en-CA" sz="1200" dirty="0" err="1">
                <a:solidFill>
                  <a:schemeClr val="tx1"/>
                </a:solidFill>
              </a:rPr>
              <a:t>Luciani</a:t>
            </a:r>
            <a:r>
              <a:rPr lang="en-CA" sz="1200" dirty="0">
                <a:solidFill>
                  <a:schemeClr val="tx1"/>
                </a:solidFill>
              </a:rPr>
              <a:t>, A., Potter, S. C., … Finn, R. D. (2019). The Pfam protein families database in 2019. </a:t>
            </a:r>
            <a:r>
              <a:rPr lang="en-CA" sz="1200" i="1" dirty="0">
                <a:solidFill>
                  <a:schemeClr val="tx1"/>
                </a:solidFill>
              </a:rPr>
              <a:t>Nucleic Acids Research</a:t>
            </a:r>
            <a:r>
              <a:rPr lang="en-CA" sz="1200" dirty="0">
                <a:solidFill>
                  <a:schemeClr val="tx1"/>
                </a:solidFill>
              </a:rPr>
              <a:t>, </a:t>
            </a:r>
            <a:r>
              <a:rPr lang="en-CA" sz="1200" i="1" dirty="0">
                <a:solidFill>
                  <a:schemeClr val="tx1"/>
                </a:solidFill>
              </a:rPr>
              <a:t>47</a:t>
            </a:r>
            <a:r>
              <a:rPr lang="en-CA" sz="1200" dirty="0">
                <a:solidFill>
                  <a:schemeClr val="tx1"/>
                </a:solidFill>
              </a:rPr>
              <a:t>(Database issue), D427–D432. </a:t>
            </a:r>
            <a:r>
              <a:rPr lang="en-CA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https://doi.org/10.1093/nar/gky995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European Molecular Biology Laboratory. (2011a, November 18). Family- and domain-based protein classification. Retrieved September 14, 2019, from EMBL-EBI Train online website: </a:t>
            </a:r>
            <a:r>
              <a:rPr lang="en-CA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https://www.ebi.ac.uk/training/online/course/introduction-protein-classification-ebi/protein-classification/family-and-domain-based-protei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European Molecular Biology Laboratory. (2011b, November 18). What are protein families? Retrieved September 14, 2019, from EMBL-EBI Train online website: </a:t>
            </a:r>
            <a:r>
              <a:rPr lang="en-CA" sz="12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https://www.ebi.ac.uk/training/online/course/introduction-protein-classification-ebi/protein-classification/what-are-protein-families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European Molecular Biology Laboratory. (2014, December 4). What is the Pfam resource? Retrieved September 14, 2019, from EMBL-EBI Train Online website: </a:t>
            </a:r>
            <a:r>
              <a:rPr lang="en-CA" sz="12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https://www.ebi.ac.uk/training/online/course/what-pfam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European Molecular Biology Laboratory. (2018a, March 26). Modelling in Pfam. Retrieved September 14, 2019, from EMBL-EBI Train online website: </a:t>
            </a:r>
            <a:r>
              <a:rPr lang="en-CA" sz="12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https://www.ebi.ac.uk/training/online/course/pfam-database-creating-protein-families/modelling-pfam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European Molecular Biology Laboratory. (2018b, March 26). What are profile hidden Markov models (HMMs). Retrieved September 14, 2019, from EMBL-EBI Train online website: </a:t>
            </a:r>
            <a:r>
              <a:rPr lang="en-CA" sz="12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https://www.ebi.ac.uk/training/online/course/pfam-database-creating-protein-families/what-are-profile-hidden-markov-models-hmms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Finn, R. D., Tate, J., Mistry, J., </a:t>
            </a:r>
            <a:r>
              <a:rPr lang="en-CA" sz="1200" dirty="0" err="1">
                <a:solidFill>
                  <a:schemeClr val="tx1"/>
                </a:solidFill>
              </a:rPr>
              <a:t>Coggill</a:t>
            </a:r>
            <a:r>
              <a:rPr lang="en-CA" sz="1200" dirty="0">
                <a:solidFill>
                  <a:schemeClr val="tx1"/>
                </a:solidFill>
              </a:rPr>
              <a:t>, P. C., </a:t>
            </a:r>
            <a:r>
              <a:rPr lang="en-CA" sz="1200" dirty="0" err="1">
                <a:solidFill>
                  <a:schemeClr val="tx1"/>
                </a:solidFill>
              </a:rPr>
              <a:t>Sammut</a:t>
            </a:r>
            <a:r>
              <a:rPr lang="en-CA" sz="1200" dirty="0">
                <a:solidFill>
                  <a:schemeClr val="tx1"/>
                </a:solidFill>
              </a:rPr>
              <a:t>, S. J., </a:t>
            </a:r>
            <a:r>
              <a:rPr lang="en-CA" sz="1200" dirty="0" err="1">
                <a:solidFill>
                  <a:schemeClr val="tx1"/>
                </a:solidFill>
              </a:rPr>
              <a:t>Hotz</a:t>
            </a:r>
            <a:r>
              <a:rPr lang="en-CA" sz="1200" dirty="0">
                <a:solidFill>
                  <a:schemeClr val="tx1"/>
                </a:solidFill>
              </a:rPr>
              <a:t>, H.-R., … Bateman, A. (2008). The Pfam protein families database. </a:t>
            </a:r>
            <a:r>
              <a:rPr lang="en-CA" sz="1200" i="1" dirty="0">
                <a:solidFill>
                  <a:schemeClr val="tx1"/>
                </a:solidFill>
              </a:rPr>
              <a:t>Nucleic Acids Research</a:t>
            </a:r>
            <a:r>
              <a:rPr lang="en-CA" sz="1200" dirty="0">
                <a:solidFill>
                  <a:schemeClr val="tx1"/>
                </a:solidFill>
              </a:rPr>
              <a:t>, </a:t>
            </a:r>
            <a:r>
              <a:rPr lang="en-CA" sz="1200" i="1" dirty="0">
                <a:solidFill>
                  <a:schemeClr val="tx1"/>
                </a:solidFill>
              </a:rPr>
              <a:t>36</a:t>
            </a:r>
            <a:r>
              <a:rPr lang="en-CA" sz="1200" dirty="0">
                <a:solidFill>
                  <a:schemeClr val="tx1"/>
                </a:solidFill>
              </a:rPr>
              <a:t>(Database issue), D281–D288. </a:t>
            </a:r>
            <a:r>
              <a:rPr lang="en-CA" sz="12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https://doi.org/10.1093/nar/gkm960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Potter, S. C., </a:t>
            </a:r>
            <a:r>
              <a:rPr lang="en-CA" sz="1200" dirty="0" err="1">
                <a:solidFill>
                  <a:schemeClr val="tx1"/>
                </a:solidFill>
              </a:rPr>
              <a:t>Luciani</a:t>
            </a:r>
            <a:r>
              <a:rPr lang="en-CA" sz="1200" dirty="0">
                <a:solidFill>
                  <a:schemeClr val="tx1"/>
                </a:solidFill>
              </a:rPr>
              <a:t>, A., Eddy, S. R., Park, Y., Lopez, R., &amp; Finn, R. D. (2018). HMMER web server: 2018 update. </a:t>
            </a:r>
            <a:r>
              <a:rPr lang="en-CA" sz="1200" i="1" dirty="0">
                <a:solidFill>
                  <a:schemeClr val="tx1"/>
                </a:solidFill>
              </a:rPr>
              <a:t>Nucleic Acids Research</a:t>
            </a:r>
            <a:r>
              <a:rPr lang="en-CA" sz="1200" dirty="0">
                <a:solidFill>
                  <a:schemeClr val="tx1"/>
                </a:solidFill>
              </a:rPr>
              <a:t>, </a:t>
            </a:r>
            <a:r>
              <a:rPr lang="en-CA" sz="1200" i="1" dirty="0">
                <a:solidFill>
                  <a:schemeClr val="tx1"/>
                </a:solidFill>
              </a:rPr>
              <a:t>46</a:t>
            </a:r>
            <a:r>
              <a:rPr lang="en-CA" sz="1200" dirty="0">
                <a:solidFill>
                  <a:schemeClr val="tx1"/>
                </a:solidFill>
              </a:rPr>
              <a:t>(W1), W200–W204. </a:t>
            </a:r>
            <a:r>
              <a:rPr lang="en-CA" sz="12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https://doi.org/10.1093/nar/gky448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sz="1200" dirty="0" err="1">
                <a:solidFill>
                  <a:schemeClr val="tx1"/>
                </a:solidFill>
              </a:rPr>
              <a:t>Sonnhammer</a:t>
            </a:r>
            <a:r>
              <a:rPr lang="en-CA" sz="1200" dirty="0">
                <a:solidFill>
                  <a:schemeClr val="tx1"/>
                </a:solidFill>
              </a:rPr>
              <a:t>, E. L. L., Eddy, S. R., Birney, E., Bateman, A., &amp; Durbin, R. (1998). Pfam: Multiple sequence alignments and HMM-profiles of protein domains. </a:t>
            </a:r>
            <a:r>
              <a:rPr lang="en-CA" sz="1200" i="1" dirty="0">
                <a:solidFill>
                  <a:schemeClr val="tx1"/>
                </a:solidFill>
              </a:rPr>
              <a:t>Nucleic Acids Research</a:t>
            </a:r>
            <a:r>
              <a:rPr lang="en-CA" sz="1200" dirty="0">
                <a:solidFill>
                  <a:schemeClr val="tx1"/>
                </a:solidFill>
              </a:rPr>
              <a:t>, </a:t>
            </a:r>
            <a:r>
              <a:rPr lang="en-CA" sz="1200" i="1" dirty="0">
                <a:solidFill>
                  <a:schemeClr val="tx1"/>
                </a:solidFill>
              </a:rPr>
              <a:t>26</a:t>
            </a:r>
            <a:r>
              <a:rPr lang="en-CA" sz="1200" dirty="0">
                <a:solidFill>
                  <a:schemeClr val="tx1"/>
                </a:solidFill>
              </a:rPr>
              <a:t>(1), 320–322. </a:t>
            </a:r>
            <a:r>
              <a:rPr lang="en-CA" sz="12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https://doi.org/10.1093/nar/26.1.320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sz="1200" dirty="0">
                <a:solidFill>
                  <a:schemeClr val="tx1"/>
                </a:solidFill>
              </a:rPr>
              <a:t>Wheeler, T. J., Clements, J., Eddy, S. R., </a:t>
            </a:r>
            <a:r>
              <a:rPr lang="en-CA" sz="1200" dirty="0" err="1">
                <a:solidFill>
                  <a:schemeClr val="tx1"/>
                </a:solidFill>
              </a:rPr>
              <a:t>Hubley</a:t>
            </a:r>
            <a:r>
              <a:rPr lang="en-CA" sz="1200" dirty="0">
                <a:solidFill>
                  <a:schemeClr val="tx1"/>
                </a:solidFill>
              </a:rPr>
              <a:t>, R., Jones, T. A., Jurka, J., … Finn, R. D. (2013). </a:t>
            </a:r>
            <a:r>
              <a:rPr lang="en-CA" sz="1200" dirty="0" err="1">
                <a:solidFill>
                  <a:schemeClr val="tx1"/>
                </a:solidFill>
              </a:rPr>
              <a:t>Dfam</a:t>
            </a:r>
            <a:r>
              <a:rPr lang="en-CA" sz="1200" dirty="0">
                <a:solidFill>
                  <a:schemeClr val="tx1"/>
                </a:solidFill>
              </a:rPr>
              <a:t>: A database of repetitive DNA based on profile hidden Markov models. </a:t>
            </a:r>
            <a:r>
              <a:rPr lang="en-CA" sz="1200" i="1" dirty="0">
                <a:solidFill>
                  <a:schemeClr val="tx1"/>
                </a:solidFill>
              </a:rPr>
              <a:t>Nucleic Acids Research</a:t>
            </a:r>
            <a:r>
              <a:rPr lang="en-CA" sz="1200" dirty="0">
                <a:solidFill>
                  <a:schemeClr val="tx1"/>
                </a:solidFill>
              </a:rPr>
              <a:t>, </a:t>
            </a:r>
            <a:r>
              <a:rPr lang="en-CA" sz="1200" i="1" dirty="0">
                <a:solidFill>
                  <a:schemeClr val="tx1"/>
                </a:solidFill>
              </a:rPr>
              <a:t>41</a:t>
            </a:r>
            <a:r>
              <a:rPr lang="en-CA" sz="1200" dirty="0">
                <a:solidFill>
                  <a:schemeClr val="tx1"/>
                </a:solidFill>
              </a:rPr>
              <a:t>(Database issue), D70-82. </a:t>
            </a:r>
            <a:r>
              <a:rPr lang="en-CA" sz="12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https://doi.org/10.1093/nar/gks1265</a:t>
            </a:r>
            <a:endParaRPr lang="en-CA" sz="12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9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8776-7F79-DC46-980F-2A7181BF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46" y="4717435"/>
            <a:ext cx="11029615" cy="1497507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chemeClr val="bg1"/>
                </a:solidFill>
              </a:rPr>
              <a:t>Kahoot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5FBA3-7B16-A442-A2B2-4DE7A557DA1C}"/>
              </a:ext>
            </a:extLst>
          </p:cNvPr>
          <p:cNvSpPr txBox="1"/>
          <p:nvPr/>
        </p:nvSpPr>
        <p:spPr>
          <a:xfrm>
            <a:off x="457200" y="2939142"/>
            <a:ext cx="11185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https://create.kahoot.it/share/pfam/b0b59e20-370a-4a64-92ed-a23056eb9675</a:t>
            </a:r>
            <a:endParaRPr lang="en-CA" sz="3600" dirty="0"/>
          </a:p>
          <a:p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74335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2734-CF74-CE47-A460-DAC6E505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Pfam database ENTRY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E1CCA8-73D6-0F46-8638-459E0C7C2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96128"/>
              </p:ext>
            </p:extLst>
          </p:nvPr>
        </p:nvGraphicFramePr>
        <p:xfrm>
          <a:off x="755290" y="1944618"/>
          <a:ext cx="10873118" cy="40997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33963">
                  <a:extLst>
                    <a:ext uri="{9D8B030D-6E8A-4147-A177-3AD203B41FA5}">
                      <a16:colId xmlns:a16="http://schemas.microsoft.com/office/drawing/2014/main" val="821885131"/>
                    </a:ext>
                  </a:extLst>
                </a:gridCol>
                <a:gridCol w="7039155">
                  <a:extLst>
                    <a:ext uri="{9D8B030D-6E8A-4147-A177-3AD203B41FA5}">
                      <a16:colId xmlns:a16="http://schemas.microsoft.com/office/drawing/2014/main" val="541723615"/>
                    </a:ext>
                  </a:extLst>
                </a:gridCol>
              </a:tblGrid>
              <a:tr h="6080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FILE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941294"/>
                  </a:ext>
                </a:extLst>
              </a:tr>
              <a:tr h="817048">
                <a:tc>
                  <a:txBody>
                    <a:bodyPr/>
                    <a:lstStyle/>
                    <a:p>
                      <a:r>
                        <a:rPr lang="en-CA" sz="2400" dirty="0"/>
                        <a:t>Seed 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Manually verified multiple alignment of a representative set of sequences of the family </a:t>
                      </a:r>
                      <a:endParaRPr lang="en-C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083252"/>
                  </a:ext>
                </a:extLst>
              </a:tr>
              <a:tr h="817048">
                <a:tc>
                  <a:txBody>
                    <a:bodyPr/>
                    <a:lstStyle/>
                    <a:p>
                      <a:r>
                        <a:rPr lang="en-CA" sz="2400" dirty="0"/>
                        <a:t>Profile hidden Markov model (HMM)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Built from the seed alignment for database searching and alignment purposes </a:t>
                      </a:r>
                      <a:endParaRPr lang="en-CA" sz="3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2167069"/>
                  </a:ext>
                </a:extLst>
              </a:tr>
              <a:tr h="1851737">
                <a:tc>
                  <a:txBody>
                    <a:bodyPr/>
                    <a:lstStyle/>
                    <a:p>
                      <a:r>
                        <a:rPr lang="en-CA" sz="2400" dirty="0"/>
                        <a:t>Full alignment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CA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Generated automatically from the seed profile HMM by searching large protein sequence database and aligning them to the HMM-profile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endParaRPr lang="en-CA" sz="20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CA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Contains all detectable protein sequences belong to the family </a:t>
                      </a:r>
                      <a:endParaRPr lang="en-CA" sz="20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865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1E9D06-E637-C04E-AC0B-B16B8A629745}"/>
              </a:ext>
            </a:extLst>
          </p:cNvPr>
          <p:cNvSpPr txBox="1"/>
          <p:nvPr/>
        </p:nvSpPr>
        <p:spPr>
          <a:xfrm>
            <a:off x="569343" y="6142008"/>
            <a:ext cx="1028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Then classified into one of six </a:t>
            </a:r>
            <a:r>
              <a:rPr lang="en-CA" sz="2000" i="1" dirty="0"/>
              <a:t>types</a:t>
            </a:r>
            <a:r>
              <a:rPr lang="en-CA" sz="2000" dirty="0"/>
              <a:t>: </a:t>
            </a:r>
            <a:r>
              <a:rPr lang="en-CA" sz="2000" i="1" dirty="0"/>
              <a:t>family, domain, motif, repeat, coiled coil or disordered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208578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5448A-C689-F844-8C14-370661D7D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7"/>
          <a:stretch/>
        </p:blipFill>
        <p:spPr>
          <a:xfrm>
            <a:off x="6884147" y="1799520"/>
            <a:ext cx="4481083" cy="2626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86BE1-3299-884F-A90B-43EAA127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CA" sz="4400" dirty="0"/>
              <a:t>what is </a:t>
            </a:r>
            <a:r>
              <a:rPr lang="en-CA" sz="4400" dirty="0" err="1"/>
              <a:t>pfam</a:t>
            </a:r>
            <a:r>
              <a:rPr lang="en-CA" sz="4400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C5ED7-B645-8E4E-8B4B-C84A6D3BF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08" y="1743299"/>
            <a:ext cx="6042492" cy="4574634"/>
          </a:xfrm>
        </p:spPr>
        <p:txBody>
          <a:bodyPr>
            <a:normAutofit/>
          </a:bodyPr>
          <a:lstStyle/>
          <a:p>
            <a:r>
              <a:rPr lang="en-CA" sz="2400" dirty="0"/>
              <a:t> Pfam is a database comprised of protein  families and domains</a:t>
            </a:r>
          </a:p>
          <a:p>
            <a:r>
              <a:rPr lang="en-CA" sz="2400" dirty="0"/>
              <a:t>A protein family is defined to be a group of proteins that share a common evolutionary origin </a:t>
            </a:r>
          </a:p>
          <a:p>
            <a:r>
              <a:rPr lang="en-CA" sz="2400" dirty="0"/>
              <a:t>The evolutionary origin can be deduced from conserved sequences </a:t>
            </a:r>
          </a:p>
          <a:p>
            <a:pPr lvl="1"/>
            <a:r>
              <a:rPr lang="en-CA" sz="2400" dirty="0"/>
              <a:t>Protein domains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F2D29-3C33-DF40-90EB-6E032CF838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0" t="5322" r="2303" b="4983"/>
          <a:stretch/>
        </p:blipFill>
        <p:spPr>
          <a:xfrm>
            <a:off x="6215063" y="4231252"/>
            <a:ext cx="5843587" cy="2452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25A791-958A-B44A-ADA3-7E33622B6138}"/>
              </a:ext>
            </a:extLst>
          </p:cNvPr>
          <p:cNvSpPr txBox="1"/>
          <p:nvPr/>
        </p:nvSpPr>
        <p:spPr>
          <a:xfrm>
            <a:off x="9473782" y="6611779"/>
            <a:ext cx="2662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(European Molecular Biology Laboratory, 2011)</a:t>
            </a:r>
          </a:p>
        </p:txBody>
      </p:sp>
    </p:spTree>
    <p:extLst>
      <p:ext uri="{BB962C8B-B14F-4D97-AF65-F5344CB8AC3E}">
        <p14:creationId xmlns:p14="http://schemas.microsoft.com/office/powerpoint/2010/main" val="150976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C9AEF-B990-E941-9E30-5984A652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47" y="1320981"/>
            <a:ext cx="8643667" cy="55370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039FFE-E6F2-A543-9940-BCB31F7268C5}"/>
              </a:ext>
            </a:extLst>
          </p:cNvPr>
          <p:cNvSpPr/>
          <p:nvPr/>
        </p:nvSpPr>
        <p:spPr>
          <a:xfrm>
            <a:off x="5392468" y="2153021"/>
            <a:ext cx="904814" cy="262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19A91-9518-2A45-85F8-1F6BB2B86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826" y="1989747"/>
            <a:ext cx="911728" cy="420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D59B6-BCC3-324B-BB47-34DE148D12F2}"/>
              </a:ext>
            </a:extLst>
          </p:cNvPr>
          <p:cNvSpPr/>
          <p:nvPr/>
        </p:nvSpPr>
        <p:spPr>
          <a:xfrm>
            <a:off x="8460597" y="3357844"/>
            <a:ext cx="904814" cy="262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13418-A925-2646-932C-50606BCE3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085" y="3300036"/>
            <a:ext cx="683044" cy="3150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9BFE04B-6703-A84B-87A9-3DEDAF725EEE}"/>
              </a:ext>
            </a:extLst>
          </p:cNvPr>
          <p:cNvSpPr txBox="1">
            <a:spLocks/>
          </p:cNvSpPr>
          <p:nvPr/>
        </p:nvSpPr>
        <p:spPr>
          <a:xfrm>
            <a:off x="339652" y="615892"/>
            <a:ext cx="11029616" cy="1013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4400" dirty="0">
                <a:solidFill>
                  <a:schemeClr val="accent1"/>
                </a:solidFill>
              </a:rPr>
              <a:t>Pfam database ENTRY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37D62-DB55-0347-B58D-76456772622F}"/>
              </a:ext>
            </a:extLst>
          </p:cNvPr>
          <p:cNvSpPr txBox="1"/>
          <p:nvPr/>
        </p:nvSpPr>
        <p:spPr>
          <a:xfrm>
            <a:off x="7390149" y="6611779"/>
            <a:ext cx="2662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(European Molecular Biology Laboratory, 2011)</a:t>
            </a:r>
          </a:p>
        </p:txBody>
      </p:sp>
    </p:spTree>
    <p:extLst>
      <p:ext uri="{BB962C8B-B14F-4D97-AF65-F5344CB8AC3E}">
        <p14:creationId xmlns:p14="http://schemas.microsoft.com/office/powerpoint/2010/main" val="377423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00B11E7-ECC7-6B48-9BAE-536E5C18B3B2}"/>
              </a:ext>
            </a:extLst>
          </p:cNvPr>
          <p:cNvGrpSpPr/>
          <p:nvPr/>
        </p:nvGrpSpPr>
        <p:grpSpPr>
          <a:xfrm>
            <a:off x="8432108" y="3968153"/>
            <a:ext cx="3759892" cy="3009767"/>
            <a:chOff x="7930551" y="1884872"/>
            <a:chExt cx="4261449" cy="31960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ED0B86-A8B4-D74F-8785-494E47EF6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0551" y="1884872"/>
              <a:ext cx="4261449" cy="319608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D91044-4198-BB4C-BF38-B8BFC5070420}"/>
                </a:ext>
              </a:extLst>
            </p:cNvPr>
            <p:cNvSpPr/>
            <p:nvPr/>
          </p:nvSpPr>
          <p:spPr>
            <a:xfrm>
              <a:off x="8212349" y="2053087"/>
              <a:ext cx="3968152" cy="3795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CAF0A5-F0AF-7448-B011-200536EA575A}"/>
                </a:ext>
              </a:extLst>
            </p:cNvPr>
            <p:cNvSpPr txBox="1"/>
            <p:nvPr/>
          </p:nvSpPr>
          <p:spPr>
            <a:xfrm>
              <a:off x="8660924" y="2053086"/>
              <a:ext cx="29157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/>
                <a:t>HMM Profile Logo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69ADB1-ED89-534A-B26C-397B9ACA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CA" sz="4400" dirty="0"/>
              <a:t>Profile hmm &amp; </a:t>
            </a:r>
            <a:r>
              <a:rPr lang="en-CA" sz="4400" dirty="0" err="1"/>
              <a:t>hmmer</a:t>
            </a:r>
            <a:endParaRPr lang="en-CA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045BA-F5A8-5440-880C-5C99F1AB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23" y="653480"/>
            <a:ext cx="11731577" cy="456536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CA" sz="2400" dirty="0"/>
              <a:t>Profile HMMs use position-specific probabilistic modelling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CA" sz="2400" dirty="0"/>
              <a:t>HMMER is a webserver and a tool used to both create profile HMMs and search against other large databases</a:t>
            </a: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12AD9-1708-FA42-90E9-FE016278C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0" b="9049"/>
          <a:stretch/>
        </p:blipFill>
        <p:spPr>
          <a:xfrm>
            <a:off x="207599" y="3545526"/>
            <a:ext cx="6552965" cy="29600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338FB-411C-1C4A-BFD2-D7A0E70CD5A8}"/>
              </a:ext>
            </a:extLst>
          </p:cNvPr>
          <p:cNvCxnSpPr/>
          <p:nvPr/>
        </p:nvCxnSpPr>
        <p:spPr>
          <a:xfrm>
            <a:off x="6970427" y="5756223"/>
            <a:ext cx="11692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B573BC-61D1-3245-8AAB-91D5A2A00EFA}"/>
              </a:ext>
            </a:extLst>
          </p:cNvPr>
          <p:cNvSpPr txBox="1"/>
          <p:nvPr/>
        </p:nvSpPr>
        <p:spPr>
          <a:xfrm>
            <a:off x="0" y="6611779"/>
            <a:ext cx="2727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(European Molecular Biology Laboratory, 2011)</a:t>
            </a:r>
          </a:p>
        </p:txBody>
      </p:sp>
    </p:spTree>
    <p:extLst>
      <p:ext uri="{BB962C8B-B14F-4D97-AF65-F5344CB8AC3E}">
        <p14:creationId xmlns:p14="http://schemas.microsoft.com/office/powerpoint/2010/main" val="280719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40E80-C741-AC42-A52F-24DD07B8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45" y="1281861"/>
            <a:ext cx="10009905" cy="55761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E09F9C-5D0B-074F-ADAD-888F15BD50A8}"/>
              </a:ext>
            </a:extLst>
          </p:cNvPr>
          <p:cNvSpPr/>
          <p:nvPr/>
        </p:nvSpPr>
        <p:spPr>
          <a:xfrm>
            <a:off x="2932980" y="3490224"/>
            <a:ext cx="1570007" cy="310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9E2B7-CFDA-0044-9F62-D85F0836C91D}"/>
              </a:ext>
            </a:extLst>
          </p:cNvPr>
          <p:cNvSpPr/>
          <p:nvPr/>
        </p:nvSpPr>
        <p:spPr>
          <a:xfrm>
            <a:off x="5003321" y="1471644"/>
            <a:ext cx="966158" cy="36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F6504B-FE29-1D48-874C-78E0EFE3443C}"/>
              </a:ext>
            </a:extLst>
          </p:cNvPr>
          <p:cNvSpPr txBox="1">
            <a:spLocks/>
          </p:cNvSpPr>
          <p:nvPr/>
        </p:nvSpPr>
        <p:spPr>
          <a:xfrm>
            <a:off x="443168" y="-138023"/>
            <a:ext cx="10993549" cy="1428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HOME 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42B0D7-5DFF-1048-8613-72FEBB1C7623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251795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7573-3B5A-E344-AD80-BA826FCD32DF}"/>
              </a:ext>
            </a:extLst>
          </p:cNvPr>
          <p:cNvSpPr txBox="1">
            <a:spLocks/>
          </p:cNvSpPr>
          <p:nvPr/>
        </p:nvSpPr>
        <p:spPr>
          <a:xfrm>
            <a:off x="339651" y="-120770"/>
            <a:ext cx="12410190" cy="1428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Searching with a Protein Sequence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33209-C611-4040-8C99-B040308DB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81" b="20252"/>
          <a:stretch/>
        </p:blipFill>
        <p:spPr>
          <a:xfrm>
            <a:off x="592347" y="1380227"/>
            <a:ext cx="10972800" cy="4571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FD3AB0-041A-1A4C-9FCB-ABE97709040C}"/>
              </a:ext>
            </a:extLst>
          </p:cNvPr>
          <p:cNvSpPr/>
          <p:nvPr/>
        </p:nvSpPr>
        <p:spPr>
          <a:xfrm>
            <a:off x="4744527" y="1552754"/>
            <a:ext cx="793631" cy="310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B0DD1B-1C77-FF42-B427-CE40C73FF6FD}"/>
              </a:ext>
            </a:extLst>
          </p:cNvPr>
          <p:cNvSpPr/>
          <p:nvPr/>
        </p:nvSpPr>
        <p:spPr>
          <a:xfrm>
            <a:off x="704490" y="2447026"/>
            <a:ext cx="793631" cy="310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39D3A8-5FC0-2A45-8A35-DA9BB2E6F110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407731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C73FA9-8090-1340-91AD-1CE2F8AE1019}"/>
              </a:ext>
            </a:extLst>
          </p:cNvPr>
          <p:cNvSpPr txBox="1">
            <a:spLocks/>
          </p:cNvSpPr>
          <p:nvPr/>
        </p:nvSpPr>
        <p:spPr>
          <a:xfrm>
            <a:off x="339651" y="-120770"/>
            <a:ext cx="12410190" cy="1428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accent1"/>
                </a:solidFill>
              </a:rPr>
              <a:t>SEQUENCE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367F9-BA61-8B43-B2AD-900489D39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9" b="12201"/>
          <a:stretch/>
        </p:blipFill>
        <p:spPr>
          <a:xfrm>
            <a:off x="402566" y="1224952"/>
            <a:ext cx="11523274" cy="5417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11E52C-6560-BD44-881D-6BBEEB4F1FF9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14182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A0F039B-5DD9-421A-9389-1F31ABD9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725AA-C9A3-B544-A8D7-29A539DF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51" y="0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Searching with PFAM ENTRY NAME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886FEB-694C-A542-BA4A-0BA9CEA1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72" y="1341367"/>
            <a:ext cx="10423607" cy="52899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31157E-471D-FA4E-A1BB-D38D606C1064}"/>
              </a:ext>
            </a:extLst>
          </p:cNvPr>
          <p:cNvSpPr/>
          <p:nvPr/>
        </p:nvSpPr>
        <p:spPr>
          <a:xfrm>
            <a:off x="6055742" y="2001327"/>
            <a:ext cx="5676182" cy="500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7C02C-2A42-524A-BFBD-0DE8B26B2720}"/>
              </a:ext>
            </a:extLst>
          </p:cNvPr>
          <p:cNvSpPr/>
          <p:nvPr/>
        </p:nvSpPr>
        <p:spPr>
          <a:xfrm>
            <a:off x="1084052" y="2429772"/>
            <a:ext cx="1590137" cy="2608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83FF8-501F-134F-BB4C-425B83864616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81932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1216-0BEA-8143-9DA0-3F8417C2E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3" t="29182" r="1625" b="18491"/>
          <a:stretch/>
        </p:blipFill>
        <p:spPr>
          <a:xfrm>
            <a:off x="483079" y="1759789"/>
            <a:ext cx="10975369" cy="43649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50275D-BBA5-6543-BA7F-BCA79C38F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3" t="7407" r="11233"/>
          <a:stretch/>
        </p:blipFill>
        <p:spPr>
          <a:xfrm>
            <a:off x="465824" y="862642"/>
            <a:ext cx="2282555" cy="845389"/>
          </a:xfrm>
          <a:prstGeom prst="round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0F5418-089D-B844-8671-DF9636F35B2E}"/>
              </a:ext>
            </a:extLst>
          </p:cNvPr>
          <p:cNvSpPr/>
          <p:nvPr/>
        </p:nvSpPr>
        <p:spPr>
          <a:xfrm>
            <a:off x="10404651" y="6550223"/>
            <a:ext cx="1787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(El-</a:t>
            </a:r>
            <a:r>
              <a:rPr lang="en-CA" sz="1400" dirty="0" err="1"/>
              <a:t>Gebali</a:t>
            </a:r>
            <a:r>
              <a:rPr lang="en-CA" sz="1400" dirty="0"/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19833036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988</Words>
  <Application>Microsoft Macintosh PowerPoint</Application>
  <PresentationFormat>Widescreen</PresentationFormat>
  <Paragraphs>81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Wingdings 2</vt:lpstr>
      <vt:lpstr>Dividend</vt:lpstr>
      <vt:lpstr>Pfam: a protein family database </vt:lpstr>
      <vt:lpstr>what is pfam? </vt:lpstr>
      <vt:lpstr>PowerPoint Presentation</vt:lpstr>
      <vt:lpstr>Profile hmm &amp; hmmer</vt:lpstr>
      <vt:lpstr>PowerPoint Presentation</vt:lpstr>
      <vt:lpstr>PowerPoint Presentation</vt:lpstr>
      <vt:lpstr>PowerPoint Presentation</vt:lpstr>
      <vt:lpstr>Searching with PFAM ENTRY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OBTAINING ALIGNMENT DATA</vt:lpstr>
      <vt:lpstr>IMPORTANCE OF PFAM</vt:lpstr>
      <vt:lpstr>References </vt:lpstr>
      <vt:lpstr>Kahoot </vt:lpstr>
      <vt:lpstr>Pfam database ENTRY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Pfam: a protein family database </dc:title>
  <dc:creator>B. Haque</dc:creator>
  <cp:lastModifiedBy>B. Haque</cp:lastModifiedBy>
  <cp:revision>26</cp:revision>
  <dcterms:created xsi:type="dcterms:W3CDTF">2019-09-14T20:34:26Z</dcterms:created>
  <dcterms:modified xsi:type="dcterms:W3CDTF">2020-06-03T03:37:15Z</dcterms:modified>
</cp:coreProperties>
</file>